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1"/>
  </p:sldMasterIdLst>
  <p:notesMasterIdLst>
    <p:notesMasterId r:id="rId10"/>
  </p:notesMasterIdLst>
  <p:sldIdLst>
    <p:sldId id="264" r:id="rId2"/>
    <p:sldId id="257" r:id="rId3"/>
    <p:sldId id="262" r:id="rId4"/>
    <p:sldId id="258" r:id="rId5"/>
    <p:sldId id="263" r:id="rId6"/>
    <p:sldId id="259" r:id="rId7"/>
    <p:sldId id="261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C879EF-21F8-498F-99EF-BB03F26D8E0C}" v="660" dt="2023-10-31T10:56:24.5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6" autoAdjust="0"/>
    <p:restoredTop sz="86385" autoAdjust="0"/>
  </p:normalViewPr>
  <p:slideViewPr>
    <p:cSldViewPr snapToGrid="0">
      <p:cViewPr varScale="1">
        <p:scale>
          <a:sx n="98" d="100"/>
          <a:sy n="98" d="100"/>
        </p:scale>
        <p:origin x="624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576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20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yley Roche" userId="cc2c8902-6ae9-40ef-b474-0c4a611399c3" providerId="ADAL" clId="{C3C879EF-21F8-498F-99EF-BB03F26D8E0C}"/>
    <pc:docChg chg="undo custSel modSld">
      <pc:chgData name="Hayley Roche" userId="cc2c8902-6ae9-40ef-b474-0c4a611399c3" providerId="ADAL" clId="{C3C879EF-21F8-498F-99EF-BB03F26D8E0C}" dt="2023-10-31T10:55:49.005" v="1237" actId="478"/>
      <pc:docMkLst>
        <pc:docMk/>
      </pc:docMkLst>
      <pc:sldChg chg="modSp mod">
        <pc:chgData name="Hayley Roche" userId="cc2c8902-6ae9-40ef-b474-0c4a611399c3" providerId="ADAL" clId="{C3C879EF-21F8-498F-99EF-BB03F26D8E0C}" dt="2023-10-31T10:53:45.411" v="981" actId="962"/>
        <pc:sldMkLst>
          <pc:docMk/>
          <pc:sldMk cId="2739252218" sldId="257"/>
        </pc:sldMkLst>
        <pc:picChg chg="mod">
          <ac:chgData name="Hayley Roche" userId="cc2c8902-6ae9-40ef-b474-0c4a611399c3" providerId="ADAL" clId="{C3C879EF-21F8-498F-99EF-BB03F26D8E0C}" dt="2023-10-31T10:53:45.411" v="981" actId="962"/>
          <ac:picMkLst>
            <pc:docMk/>
            <pc:sldMk cId="2739252218" sldId="257"/>
            <ac:picMk id="6" creationId="{1261EFA2-7E2A-9148-132F-E41161333756}"/>
          </ac:picMkLst>
        </pc:picChg>
      </pc:sldChg>
      <pc:sldChg chg="modSp">
        <pc:chgData name="Hayley Roche" userId="cc2c8902-6ae9-40ef-b474-0c4a611399c3" providerId="ADAL" clId="{C3C879EF-21F8-498F-99EF-BB03F26D8E0C}" dt="2023-10-31T10:54:24.659" v="1035" actId="962"/>
        <pc:sldMkLst>
          <pc:docMk/>
          <pc:sldMk cId="2783064676" sldId="259"/>
        </pc:sldMkLst>
        <pc:picChg chg="mod">
          <ac:chgData name="Hayley Roche" userId="cc2c8902-6ae9-40ef-b474-0c4a611399c3" providerId="ADAL" clId="{C3C879EF-21F8-498F-99EF-BB03F26D8E0C}" dt="2023-10-31T10:54:24.659" v="1035" actId="962"/>
          <ac:picMkLst>
            <pc:docMk/>
            <pc:sldMk cId="2783064676" sldId="259"/>
            <ac:picMk id="5124" creationId="{AE80AEEB-B884-9534-99D6-7C59E6DC121F}"/>
          </ac:picMkLst>
        </pc:picChg>
      </pc:sldChg>
      <pc:sldChg chg="addSp delSp modSp mod">
        <pc:chgData name="Hayley Roche" userId="cc2c8902-6ae9-40ef-b474-0c4a611399c3" providerId="ADAL" clId="{C3C879EF-21F8-498F-99EF-BB03F26D8E0C}" dt="2023-10-31T10:55:49.005" v="1237" actId="478"/>
        <pc:sldMkLst>
          <pc:docMk/>
          <pc:sldMk cId="1048991276" sldId="261"/>
        </pc:sldMkLst>
        <pc:picChg chg="add del">
          <ac:chgData name="Hayley Roche" userId="cc2c8902-6ae9-40ef-b474-0c4a611399c3" providerId="ADAL" clId="{C3C879EF-21F8-498F-99EF-BB03F26D8E0C}" dt="2023-10-31T10:55:49.005" v="1237" actId="478"/>
          <ac:picMkLst>
            <pc:docMk/>
            <pc:sldMk cId="1048991276" sldId="261"/>
            <ac:picMk id="4" creationId="{98EA3D5D-843B-B4A1-5A95-C238D6A800FC}"/>
          </ac:picMkLst>
        </pc:picChg>
        <pc:picChg chg="add del">
          <ac:chgData name="Hayley Roche" userId="cc2c8902-6ae9-40ef-b474-0c4a611399c3" providerId="ADAL" clId="{C3C879EF-21F8-498F-99EF-BB03F26D8E0C}" dt="2023-10-31T10:55:47.908" v="1236" actId="478"/>
          <ac:picMkLst>
            <pc:docMk/>
            <pc:sldMk cId="1048991276" sldId="261"/>
            <ac:picMk id="1026" creationId="{5A55BBFD-9D9C-BA74-1431-060C59B08C05}"/>
          </ac:picMkLst>
        </pc:picChg>
        <pc:picChg chg="mod">
          <ac:chgData name="Hayley Roche" userId="cc2c8902-6ae9-40ef-b474-0c4a611399c3" providerId="ADAL" clId="{C3C879EF-21F8-498F-99EF-BB03F26D8E0C}" dt="2023-10-31T10:55:29.230" v="1235" actId="962"/>
          <ac:picMkLst>
            <pc:docMk/>
            <pc:sldMk cId="1048991276" sldId="261"/>
            <ac:picMk id="2050" creationId="{F72CE2B4-3D82-3EA9-68AC-D7A9501652CB}"/>
          </ac:picMkLst>
        </pc:picChg>
      </pc:sldChg>
      <pc:sldChg chg="modSp">
        <pc:chgData name="Hayley Roche" userId="cc2c8902-6ae9-40ef-b474-0c4a611399c3" providerId="ADAL" clId="{C3C879EF-21F8-498F-99EF-BB03F26D8E0C}" dt="2023-10-31T10:54:11.778" v="1003" actId="962"/>
        <pc:sldMkLst>
          <pc:docMk/>
          <pc:sldMk cId="3433738086" sldId="263"/>
        </pc:sldMkLst>
        <pc:picChg chg="mod">
          <ac:chgData name="Hayley Roche" userId="cc2c8902-6ae9-40ef-b474-0c4a611399c3" providerId="ADAL" clId="{C3C879EF-21F8-498F-99EF-BB03F26D8E0C}" dt="2023-10-31T10:54:11.778" v="1003" actId="962"/>
          <ac:picMkLst>
            <pc:docMk/>
            <pc:sldMk cId="3433738086" sldId="263"/>
            <ac:picMk id="4098" creationId="{13C2D369-EA7B-352C-53CF-1E5873FA81C6}"/>
          </ac:picMkLst>
        </pc:picChg>
      </pc:sldChg>
      <pc:sldChg chg="modSp">
        <pc:chgData name="Hayley Roche" userId="cc2c8902-6ae9-40ef-b474-0c4a611399c3" providerId="ADAL" clId="{C3C879EF-21F8-498F-99EF-BB03F26D8E0C}" dt="2023-10-31T10:51:57.172" v="329" actId="962"/>
        <pc:sldMkLst>
          <pc:docMk/>
          <pc:sldMk cId="1644864050" sldId="264"/>
        </pc:sldMkLst>
        <pc:picChg chg="mod">
          <ac:chgData name="Hayley Roche" userId="cc2c8902-6ae9-40ef-b474-0c4a611399c3" providerId="ADAL" clId="{C3C879EF-21F8-498F-99EF-BB03F26D8E0C}" dt="2023-10-31T10:51:57.172" v="329" actId="962"/>
          <ac:picMkLst>
            <pc:docMk/>
            <pc:sldMk cId="1644864050" sldId="264"/>
            <ac:picMk id="3" creationId="{3F6E21B9-BCFA-15EE-A13A-859A1E9FDB49}"/>
          </ac:picMkLst>
        </pc:picChg>
        <pc:picChg chg="mod">
          <ac:chgData name="Hayley Roche" userId="cc2c8902-6ae9-40ef-b474-0c4a611399c3" providerId="ADAL" clId="{C3C879EF-21F8-498F-99EF-BB03F26D8E0C}" dt="2023-10-31T10:49:35.669" v="295" actId="962"/>
          <ac:picMkLst>
            <pc:docMk/>
            <pc:sldMk cId="1644864050" sldId="264"/>
            <ac:picMk id="6146" creationId="{005DAEF6-3051-42DC-0A88-E03F34A5F35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3ED40-7C9E-4BE6-94DE-79283384EE1D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3A300-BF94-4FE1-88AD-07694192EC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128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video</a:t>
            </a:r>
            <a:r>
              <a:rPr lang="en-GB" baseline="0" dirty="0"/>
              <a:t> of Bikeability in action and some comments </a:t>
            </a:r>
            <a:r>
              <a:rPr lang="en-GB" baseline="0"/>
              <a:t>from the riders.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3A300-BF94-4FE1-88AD-07694192ECE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8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FCC8-ACDA-49E9-93C6-A50CA2D0B7EF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1344-2DB8-471F-B9D1-BED091A54C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21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FCC8-ACDA-49E9-93C6-A50CA2D0B7EF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1344-2DB8-471F-B9D1-BED091A54C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598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FCC8-ACDA-49E9-93C6-A50CA2D0B7EF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1344-2DB8-471F-B9D1-BED091A54C9B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336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FCC8-ACDA-49E9-93C6-A50CA2D0B7EF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1344-2DB8-471F-B9D1-BED091A54C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710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FCC8-ACDA-49E9-93C6-A50CA2D0B7EF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1344-2DB8-471F-B9D1-BED091A54C9B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0996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FCC8-ACDA-49E9-93C6-A50CA2D0B7EF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1344-2DB8-471F-B9D1-BED091A54C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755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FCC8-ACDA-49E9-93C6-A50CA2D0B7EF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1344-2DB8-471F-B9D1-BED091A54C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549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FCC8-ACDA-49E9-93C6-A50CA2D0B7EF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1344-2DB8-471F-B9D1-BED091A54C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197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FCC8-ACDA-49E9-93C6-A50CA2D0B7EF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1344-2DB8-471F-B9D1-BED091A54C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911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FCC8-ACDA-49E9-93C6-A50CA2D0B7EF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1344-2DB8-471F-B9D1-BED091A54C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845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FCC8-ACDA-49E9-93C6-A50CA2D0B7EF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1344-2DB8-471F-B9D1-BED091A54C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FCC8-ACDA-49E9-93C6-A50CA2D0B7EF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1344-2DB8-471F-B9D1-BED091A54C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294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FCC8-ACDA-49E9-93C6-A50CA2D0B7EF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1344-2DB8-471F-B9D1-BED091A54C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310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FCC8-ACDA-49E9-93C6-A50CA2D0B7EF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1344-2DB8-471F-B9D1-BED091A54C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459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FCC8-ACDA-49E9-93C6-A50CA2D0B7EF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1344-2DB8-471F-B9D1-BED091A54C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325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21344-2DB8-471F-B9D1-BED091A54C9B}" type="slidenum">
              <a:rPr lang="en-GB" smtClean="0"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FCC8-ACDA-49E9-93C6-A50CA2D0B7EF}" type="datetimeFigureOut">
              <a:rPr lang="en-GB" smtClean="0"/>
              <a:t>31/10/2023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435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9FCC8-ACDA-49E9-93C6-A50CA2D0B7EF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E221344-2DB8-471F-B9D1-BED091A54C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682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microsoft.com/office/2007/relationships/hdphoto" Target="../media/hdphoto1.wdp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5" Type="http://schemas.microsoft.com/office/2007/relationships/hdphoto" Target="../media/hdphoto1.wdp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24" Type="http://schemas.openxmlformats.org/officeDocument/2006/relationships/image" Target="../media/image6.pn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23" Type="http://schemas.openxmlformats.org/officeDocument/2006/relationships/image" Target="../media/image5.png"/><Relationship Id="rId10" Type="http://schemas.openxmlformats.org/officeDocument/2006/relationships/image" Target="../media/image18.png"/><Relationship Id="rId19" Type="http://schemas.openxmlformats.org/officeDocument/2006/relationships/image" Target="../media/image27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Relationship Id="rId2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2.png"/><Relationship Id="rId7" Type="http://schemas.openxmlformats.org/officeDocument/2006/relationships/image" Target="../media/image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1" name="Group 6150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6152" name="Straight Connector 6151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53" name="Straight Connector 6152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54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55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56" name="Isosceles Triangle 6155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57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58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59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60" name="Isosceles Triangle 6159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61" name="Isosceles Triangle 6160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6146" name="Picture 2" descr="Two children wearing high visibility&#10;vests and helmets riding bikes on a road">
            <a:extLst>
              <a:ext uri="{FF2B5EF4-FFF2-40B4-BE49-F238E27FC236}">
                <a16:creationId xmlns:a16="http://schemas.microsoft.com/office/drawing/2014/main" id="{005DAEF6-3051-42DC-0A88-E03F34A5F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8" r="23788"/>
          <a:stretch/>
        </p:blipFill>
        <p:spPr bwMode="auto"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695F02-41E0-5829-032D-D3C5889F5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204" y="1861916"/>
            <a:ext cx="3887839" cy="237216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b="1" dirty="0">
                <a:latin typeface="Amasis MT Pro" panose="02040504050005020304" pitchFamily="18" charset="0"/>
              </a:rPr>
              <a:t>What is </a:t>
            </a:r>
            <a:r>
              <a:rPr lang="en-US" sz="5400" b="1" dirty="0" err="1">
                <a:latin typeface="Amasis MT Pro" panose="02040504050005020304" pitchFamily="18" charset="0"/>
              </a:rPr>
              <a:t>Bikeability</a:t>
            </a:r>
            <a:r>
              <a:rPr lang="en-US" sz="5400" b="1" dirty="0">
                <a:latin typeface="Amasis MT Pro" panose="02040504050005020304" pitchFamily="18" charset="0"/>
              </a:rPr>
              <a:t>?</a:t>
            </a:r>
          </a:p>
        </p:txBody>
      </p:sp>
      <p:pic>
        <p:nvPicPr>
          <p:cNvPr id="4" name="onlymp3.to - Queen Bicycle Race Official Video -xt0V0_1MS0Q-192k-1696695389">
            <a:hlinkClick r:id="" action="ppaction://media"/>
            <a:extLst>
              <a:ext uri="{FF2B5EF4-FFF2-40B4-BE49-F238E27FC236}">
                <a16:creationId xmlns:a16="http://schemas.microsoft.com/office/drawing/2014/main" id="{20268E5D-8C38-9C09-4603-8786C40A58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63" end="1638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0964" y="6256547"/>
            <a:ext cx="406400" cy="406400"/>
          </a:xfrm>
          <a:prstGeom prst="rect">
            <a:avLst/>
          </a:prstGeom>
        </p:spPr>
      </p:pic>
      <p:pic>
        <p:nvPicPr>
          <p:cNvPr id="3" name="Picture 4" descr="Bikeability logo">
            <a:extLst>
              <a:ext uri="{FF2B5EF4-FFF2-40B4-BE49-F238E27FC236}">
                <a16:creationId xmlns:a16="http://schemas.microsoft.com/office/drawing/2014/main" id="{3F6E21B9-BCFA-15EE-A13A-859A1E9FD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839" y="42095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-up of a sign&#10;&#10;Description automatically generated">
            <a:extLst>
              <a:ext uri="{FF2B5EF4-FFF2-40B4-BE49-F238E27FC236}">
                <a16:creationId xmlns:a16="http://schemas.microsoft.com/office/drawing/2014/main" id="{A9BD38E3-E47D-6FA1-DD6A-E38A2C6C79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641" y="6187045"/>
            <a:ext cx="2164367" cy="540000"/>
          </a:xfrm>
          <a:prstGeom prst="rect">
            <a:avLst/>
          </a:prstGeom>
        </p:spPr>
      </p:pic>
      <p:pic>
        <p:nvPicPr>
          <p:cNvPr id="1026" name="Picture 2" descr="Department for Tranport logo">
            <a:extLst>
              <a:ext uri="{FF2B5EF4-FFF2-40B4-BE49-F238E27FC236}">
                <a16:creationId xmlns:a16="http://schemas.microsoft.com/office/drawing/2014/main" id="{B6EA0B03-F1B5-C85F-2884-88FA38CD9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528" y="194329"/>
            <a:ext cx="936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ctive Travel England - Department for Transport Careers">
            <a:extLst>
              <a:ext uri="{FF2B5EF4-FFF2-40B4-BE49-F238E27FC236}">
                <a16:creationId xmlns:a16="http://schemas.microsoft.com/office/drawing/2014/main" id="{E1FE4ED1-E7D7-D640-5D76-800C63F85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873" y="194329"/>
            <a:ext cx="622940" cy="777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486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47C2E-A277-DC1D-4260-0EC702F34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masis MT Pro" panose="02040504050005020304" pitchFamily="18" charset="0"/>
              </a:rPr>
              <a:t>What is </a:t>
            </a:r>
            <a:r>
              <a:rPr lang="en-GB" b="1" dirty="0" err="1">
                <a:latin typeface="Amasis MT Pro" panose="02040504050005020304" pitchFamily="18" charset="0"/>
              </a:rPr>
              <a:t>Bikeability</a:t>
            </a:r>
            <a:r>
              <a:rPr lang="en-GB" b="1" dirty="0">
                <a:latin typeface="Amasis MT Pro" panose="020405040500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AD7649-50EE-1307-D865-48D46C342BF9}"/>
              </a:ext>
            </a:extLst>
          </p:cNvPr>
          <p:cNvSpPr txBox="1"/>
          <p:nvPr/>
        </p:nvSpPr>
        <p:spPr>
          <a:xfrm>
            <a:off x="825333" y="1513975"/>
            <a:ext cx="795319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 err="1">
                <a:latin typeface="Amasis MT Pro" panose="02040504050005020304" pitchFamily="18" charset="0"/>
              </a:rPr>
              <a:t>Bikeability</a:t>
            </a:r>
            <a:r>
              <a:rPr lang="en-GB" sz="2500" dirty="0">
                <a:latin typeface="Amasis MT Pro" panose="02040504050005020304" pitchFamily="18" charset="0"/>
              </a:rPr>
              <a:t> is a national cycle training programme designed to help you gain the </a:t>
            </a:r>
            <a:r>
              <a:rPr lang="en-GB" sz="2500" b="1" dirty="0">
                <a:solidFill>
                  <a:schemeClr val="accent4"/>
                </a:solidFill>
                <a:latin typeface="Amasis MT Pro" panose="02040504050005020304" pitchFamily="18" charset="0"/>
              </a:rPr>
              <a:t>skills, knowledge and understanding </a:t>
            </a:r>
            <a:r>
              <a:rPr lang="en-GB" sz="2500" dirty="0">
                <a:latin typeface="Amasis MT Pro" panose="02040504050005020304" pitchFamily="18" charset="0"/>
              </a:rPr>
              <a:t>to cycle confidently on the roads. </a:t>
            </a:r>
          </a:p>
        </p:txBody>
      </p:sp>
      <p:pic>
        <p:nvPicPr>
          <p:cNvPr id="6" name="Picture 5" descr="Bikeability mission statement - By 2025 the Bikeability trust will have helped 5 million children take up Bikeability cycle training and cycle more confidently, more often - 5 million children living healthier lifestyles, with increased ability to judge risks, actively helping to tackle climate change">
            <a:extLst>
              <a:ext uri="{FF2B5EF4-FFF2-40B4-BE49-F238E27FC236}">
                <a16:creationId xmlns:a16="http://schemas.microsoft.com/office/drawing/2014/main" id="{1261EFA2-7E2A-9148-132F-E4116133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65" y="3122321"/>
            <a:ext cx="6922326" cy="2841407"/>
          </a:xfrm>
          <a:prstGeom prst="rect">
            <a:avLst/>
          </a:prstGeom>
        </p:spPr>
      </p:pic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9FEE89AD-1A1E-992D-8055-0DE9B53FE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641" y="6187045"/>
            <a:ext cx="2164367" cy="540000"/>
          </a:xfrm>
          <a:prstGeom prst="rect">
            <a:avLst/>
          </a:prstGeom>
        </p:spPr>
      </p:pic>
      <p:pic>
        <p:nvPicPr>
          <p:cNvPr id="5" name="Picture 2" descr="Department for Tranport logo">
            <a:extLst>
              <a:ext uri="{FF2B5EF4-FFF2-40B4-BE49-F238E27FC236}">
                <a16:creationId xmlns:a16="http://schemas.microsoft.com/office/drawing/2014/main" id="{B9E5050A-7C77-DC64-44AB-9D3F0685A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528" y="194329"/>
            <a:ext cx="936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ctive Travel England - Department for Transport Careers">
            <a:extLst>
              <a:ext uri="{FF2B5EF4-FFF2-40B4-BE49-F238E27FC236}">
                <a16:creationId xmlns:a16="http://schemas.microsoft.com/office/drawing/2014/main" id="{9D901147-209A-C33A-F9BB-CB14EA8E2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873" y="194329"/>
            <a:ext cx="622940" cy="777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925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4" name="Group 3093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095" name="Straight Connector 3094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6" name="Straight Connector 3095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97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98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99" name="Isosceles Triangle 3098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00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01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02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03" name="Isosceles Triangle 3102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04" name="Isosceles Triangle 3103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487255E-190B-3D86-718D-EA82E389E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563" y="2404534"/>
            <a:ext cx="3893439" cy="16463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600" b="1" dirty="0">
                <a:latin typeface="Amasis MT Pro" panose="02040504050005020304" pitchFamily="18" charset="0"/>
              </a:rPr>
              <a:t>What are </a:t>
            </a:r>
            <a:br>
              <a:rPr lang="en-US" sz="4600" b="1" dirty="0">
                <a:latin typeface="Amasis MT Pro" panose="02040504050005020304" pitchFamily="18" charset="0"/>
              </a:rPr>
            </a:br>
            <a:r>
              <a:rPr lang="en-US" sz="4600" b="1" dirty="0">
                <a:latin typeface="Amasis MT Pro" panose="02040504050005020304" pitchFamily="18" charset="0"/>
              </a:rPr>
              <a:t>the benefits?</a:t>
            </a:r>
          </a:p>
        </p:txBody>
      </p:sp>
      <p:pic>
        <p:nvPicPr>
          <p:cNvPr id="2050" name="Picture 2" descr="Help more children learn to ride">
            <a:extLst>
              <a:ext uri="{FF2B5EF4-FFF2-40B4-BE49-F238E27FC236}">
                <a16:creationId xmlns:a16="http://schemas.microsoft.com/office/drawing/2014/main" id="{44803E62-277D-AD69-BCF7-BACA0E1F8D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4" b="3"/>
          <a:stretch/>
        </p:blipFill>
        <p:spPr bwMode="auto">
          <a:xfrm>
            <a:off x="332680" y="-1"/>
            <a:ext cx="5062280" cy="3429000"/>
          </a:xfrm>
          <a:custGeom>
            <a:avLst/>
            <a:gdLst/>
            <a:ahLst/>
            <a:cxnLst/>
            <a:rect l="l" t="t" r="r" b="b"/>
            <a:pathLst>
              <a:path w="5062280" h="3429000">
                <a:moveTo>
                  <a:pt x="509916" y="0"/>
                </a:moveTo>
                <a:lnTo>
                  <a:pt x="5062280" y="0"/>
                </a:lnTo>
                <a:lnTo>
                  <a:pt x="5062280" y="21851"/>
                </a:lnTo>
                <a:lnTo>
                  <a:pt x="4549416" y="3429000"/>
                </a:lnTo>
                <a:lnTo>
                  <a:pt x="0" y="3429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 group of children riding bikes on a street&#10;&#10;Description automatically generated">
            <a:extLst>
              <a:ext uri="{FF2B5EF4-FFF2-40B4-BE49-F238E27FC236}">
                <a16:creationId xmlns:a16="http://schemas.microsoft.com/office/drawing/2014/main" id="{633AE060-826B-FE3D-BD6F-7235E2B25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6" b="2"/>
          <a:stretch/>
        </p:blipFill>
        <p:spPr bwMode="auto">
          <a:xfrm>
            <a:off x="20" y="3428999"/>
            <a:ext cx="4882076" cy="3429001"/>
          </a:xfrm>
          <a:custGeom>
            <a:avLst/>
            <a:gdLst/>
            <a:ahLst/>
            <a:cxnLst/>
            <a:rect l="l" t="t" r="r" b="b"/>
            <a:pathLst>
              <a:path w="4882096" h="3429001">
                <a:moveTo>
                  <a:pt x="332680" y="0"/>
                </a:moveTo>
                <a:lnTo>
                  <a:pt x="4882096" y="0"/>
                </a:lnTo>
                <a:lnTo>
                  <a:pt x="4365943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06" name="Straight Connector 3105">
            <a:extLst>
              <a:ext uri="{FF2B5EF4-FFF2-40B4-BE49-F238E27FC236}">
                <a16:creationId xmlns:a16="http://schemas.microsoft.com/office/drawing/2014/main" id="{2EC607CC-319E-425D-8A0C-EC6E84F6C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2012" y="3433493"/>
            <a:ext cx="45494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DAB496E8-42BE-3AFC-D65C-385088003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641" y="6187045"/>
            <a:ext cx="2164367" cy="540000"/>
          </a:xfrm>
          <a:prstGeom prst="rect">
            <a:avLst/>
          </a:prstGeom>
        </p:spPr>
      </p:pic>
      <p:pic>
        <p:nvPicPr>
          <p:cNvPr id="4" name="Picture 2" descr="Department for Tranport logo">
            <a:extLst>
              <a:ext uri="{FF2B5EF4-FFF2-40B4-BE49-F238E27FC236}">
                <a16:creationId xmlns:a16="http://schemas.microsoft.com/office/drawing/2014/main" id="{955ACA82-9CE0-4545-CFF2-9648F6FFF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528" y="194329"/>
            <a:ext cx="936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ctive Travel England - Department for Transport Careers">
            <a:extLst>
              <a:ext uri="{FF2B5EF4-FFF2-40B4-BE49-F238E27FC236}">
                <a16:creationId xmlns:a16="http://schemas.microsoft.com/office/drawing/2014/main" id="{A98FAE12-165E-6021-2D8E-97B6FB820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873" y="194329"/>
            <a:ext cx="622940" cy="777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3553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CF14D-9667-2051-6342-7E38A8DB5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26076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masis MT Pro" panose="02040504050005020304" pitchFamily="18" charset="0"/>
              </a:rPr>
              <a:t>What are the benefits?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15812C-127D-0253-AFD2-5A5DC326B8C6}"/>
              </a:ext>
            </a:extLst>
          </p:cNvPr>
          <p:cNvSpPr txBox="1"/>
          <p:nvPr/>
        </p:nvSpPr>
        <p:spPr>
          <a:xfrm>
            <a:off x="630194" y="1697683"/>
            <a:ext cx="3991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Good for your heart and lungs</a:t>
            </a:r>
          </a:p>
          <a:p>
            <a:r>
              <a:rPr lang="en-GB" dirty="0"/>
              <a:t>Develops your muscles</a:t>
            </a:r>
          </a:p>
          <a:p>
            <a:r>
              <a:rPr lang="en-GB" dirty="0"/>
              <a:t>Helps with balancing skills and awareness of your surroundings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A7D49D-05C1-EAE2-1E2D-6804D628338F}"/>
              </a:ext>
            </a:extLst>
          </p:cNvPr>
          <p:cNvSpPr txBox="1"/>
          <p:nvPr/>
        </p:nvSpPr>
        <p:spPr>
          <a:xfrm>
            <a:off x="630194" y="1328351"/>
            <a:ext cx="1637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4"/>
                </a:solidFill>
                <a:latin typeface="Amasis MT Pro" panose="02040504050005020304" pitchFamily="18" charset="0"/>
              </a:rPr>
              <a:t>PHYSICAL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C53C3E-4001-16DD-4973-D5345FCC51BB}"/>
              </a:ext>
            </a:extLst>
          </p:cNvPr>
          <p:cNvSpPr txBox="1"/>
          <p:nvPr/>
        </p:nvSpPr>
        <p:spPr>
          <a:xfrm>
            <a:off x="4536603" y="1322425"/>
            <a:ext cx="1215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4"/>
                </a:solidFill>
                <a:latin typeface="Amasis MT Pro" panose="02040504050005020304" pitchFamily="18" charset="0"/>
              </a:rPr>
              <a:t>MENTAL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0E887D-980C-7485-4879-5EE8DB29BBBD}"/>
              </a:ext>
            </a:extLst>
          </p:cNvPr>
          <p:cNvSpPr txBox="1"/>
          <p:nvPr/>
        </p:nvSpPr>
        <p:spPr>
          <a:xfrm>
            <a:off x="677334" y="4096264"/>
            <a:ext cx="1215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4"/>
                </a:solidFill>
                <a:latin typeface="Amasis MT Pro" panose="02040504050005020304" pitchFamily="18" charset="0"/>
              </a:rPr>
              <a:t>SOCIAL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1CEBB5-0E63-0CA8-4C2F-97FE0F67F314}"/>
              </a:ext>
            </a:extLst>
          </p:cNvPr>
          <p:cNvSpPr txBox="1"/>
          <p:nvPr/>
        </p:nvSpPr>
        <p:spPr>
          <a:xfrm>
            <a:off x="4536603" y="4087516"/>
            <a:ext cx="2341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4"/>
                </a:solidFill>
                <a:latin typeface="Amasis MT Pro" panose="02040504050005020304" pitchFamily="18" charset="0"/>
              </a:rPr>
              <a:t>ENVIRONMENTAL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23363C-0FDE-C8C8-A35D-4DAF80FFDBBA}"/>
              </a:ext>
            </a:extLst>
          </p:cNvPr>
          <p:cNvSpPr txBox="1"/>
          <p:nvPr/>
        </p:nvSpPr>
        <p:spPr>
          <a:xfrm>
            <a:off x="4513963" y="1691757"/>
            <a:ext cx="42284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Improves decision-making</a:t>
            </a:r>
          </a:p>
          <a:p>
            <a:r>
              <a:rPr lang="en-GB" dirty="0"/>
              <a:t>Helps with planning and organisation</a:t>
            </a:r>
          </a:p>
          <a:p>
            <a:r>
              <a:rPr lang="en-GB" dirty="0"/>
              <a:t>Increases independence</a:t>
            </a:r>
          </a:p>
          <a:p>
            <a:r>
              <a:rPr lang="en-GB" dirty="0"/>
              <a:t>Gives you confidence and competence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C2D787-41AA-55BB-1238-D16BFC4D7F97}"/>
              </a:ext>
            </a:extLst>
          </p:cNvPr>
          <p:cNvSpPr txBox="1"/>
          <p:nvPr/>
        </p:nvSpPr>
        <p:spPr>
          <a:xfrm>
            <a:off x="677334" y="4456848"/>
            <a:ext cx="3446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Spend time with your friends</a:t>
            </a:r>
          </a:p>
          <a:p>
            <a:r>
              <a:rPr lang="en-GB" dirty="0"/>
              <a:t>Explore new places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BD2336-3CA6-C98A-B2F3-ACF87B764B52}"/>
              </a:ext>
            </a:extLst>
          </p:cNvPr>
          <p:cNvSpPr txBox="1"/>
          <p:nvPr/>
        </p:nvSpPr>
        <p:spPr>
          <a:xfrm>
            <a:off x="4513963" y="4412943"/>
            <a:ext cx="30197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Reduce pollution</a:t>
            </a:r>
          </a:p>
          <a:p>
            <a:r>
              <a:rPr lang="en-GB" dirty="0"/>
              <a:t>Lower carbon footprint</a:t>
            </a:r>
          </a:p>
          <a:p>
            <a:r>
              <a:rPr lang="en-GB" dirty="0"/>
              <a:t>Tackle climate change</a:t>
            </a:r>
          </a:p>
        </p:txBody>
      </p:sp>
      <p:pic>
        <p:nvPicPr>
          <p:cNvPr id="20" name="Graphic 19" descr="Brain in head outline">
            <a:extLst>
              <a:ext uri="{FF2B5EF4-FFF2-40B4-BE49-F238E27FC236}">
                <a16:creationId xmlns:a16="http://schemas.microsoft.com/office/drawing/2014/main" id="{2F5BC75C-05C2-149A-1B3D-747DAE55A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23128" y="2936881"/>
            <a:ext cx="832479" cy="832479"/>
          </a:xfrm>
          <a:prstGeom prst="rect">
            <a:avLst/>
          </a:prstGeom>
        </p:spPr>
      </p:pic>
      <p:pic>
        <p:nvPicPr>
          <p:cNvPr id="22" name="Graphic 21" descr="Muscular arm outline">
            <a:extLst>
              <a:ext uri="{FF2B5EF4-FFF2-40B4-BE49-F238E27FC236}">
                <a16:creationId xmlns:a16="http://schemas.microsoft.com/office/drawing/2014/main" id="{F3FF52FF-8A85-7E2D-6E45-50B5F09C5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2267" y="2936881"/>
            <a:ext cx="832479" cy="832479"/>
          </a:xfrm>
          <a:prstGeom prst="rect">
            <a:avLst/>
          </a:prstGeom>
        </p:spPr>
      </p:pic>
      <p:pic>
        <p:nvPicPr>
          <p:cNvPr id="24" name="Graphic 23" descr="Cycling outline">
            <a:extLst>
              <a:ext uri="{FF2B5EF4-FFF2-40B4-BE49-F238E27FC236}">
                <a16:creationId xmlns:a16="http://schemas.microsoft.com/office/drawing/2014/main" id="{A4FF397D-507B-252A-6FDC-A5C1138E7D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23313" y="2936881"/>
            <a:ext cx="832479" cy="832479"/>
          </a:xfrm>
          <a:prstGeom prst="rect">
            <a:avLst/>
          </a:prstGeom>
        </p:spPr>
      </p:pic>
      <p:pic>
        <p:nvPicPr>
          <p:cNvPr id="26" name="Graphic 25" descr="Sunglasses face outline outline">
            <a:extLst>
              <a:ext uri="{FF2B5EF4-FFF2-40B4-BE49-F238E27FC236}">
                <a16:creationId xmlns:a16="http://schemas.microsoft.com/office/drawing/2014/main" id="{AC0626C2-A037-5263-E176-338E0C7EEF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00724" y="2936881"/>
            <a:ext cx="868486" cy="868486"/>
          </a:xfrm>
          <a:prstGeom prst="rect">
            <a:avLst/>
          </a:prstGeom>
        </p:spPr>
      </p:pic>
      <p:pic>
        <p:nvPicPr>
          <p:cNvPr id="30" name="Graphic 29" descr="Playbook outline">
            <a:extLst>
              <a:ext uri="{FF2B5EF4-FFF2-40B4-BE49-F238E27FC236}">
                <a16:creationId xmlns:a16="http://schemas.microsoft.com/office/drawing/2014/main" id="{DEAEE34D-9D2A-506A-0D98-BB1F6651C7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15736" y="2893812"/>
            <a:ext cx="914400" cy="914400"/>
          </a:xfrm>
          <a:prstGeom prst="rect">
            <a:avLst/>
          </a:prstGeom>
        </p:spPr>
      </p:pic>
      <p:pic>
        <p:nvPicPr>
          <p:cNvPr id="32" name="Graphic 31" descr="Heart with pulse outline">
            <a:extLst>
              <a:ext uri="{FF2B5EF4-FFF2-40B4-BE49-F238E27FC236}">
                <a16:creationId xmlns:a16="http://schemas.microsoft.com/office/drawing/2014/main" id="{4D12FFF7-A230-F099-464B-3819C39104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7867" y="2913924"/>
            <a:ext cx="914400" cy="914400"/>
          </a:xfrm>
          <a:prstGeom prst="rect">
            <a:avLst/>
          </a:prstGeom>
        </p:spPr>
      </p:pic>
      <p:pic>
        <p:nvPicPr>
          <p:cNvPr id="34" name="Graphic 33" descr="Children outline">
            <a:extLst>
              <a:ext uri="{FF2B5EF4-FFF2-40B4-BE49-F238E27FC236}">
                <a16:creationId xmlns:a16="http://schemas.microsoft.com/office/drawing/2014/main" id="{74B3727B-F214-94C9-90AB-EA503C265E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7275" y="5103179"/>
            <a:ext cx="914400" cy="914400"/>
          </a:xfrm>
          <a:prstGeom prst="rect">
            <a:avLst/>
          </a:prstGeom>
        </p:spPr>
      </p:pic>
      <p:pic>
        <p:nvPicPr>
          <p:cNvPr id="36" name="Graphic 35" descr="Treasure Map outline">
            <a:extLst>
              <a:ext uri="{FF2B5EF4-FFF2-40B4-BE49-F238E27FC236}">
                <a16:creationId xmlns:a16="http://schemas.microsoft.com/office/drawing/2014/main" id="{DF24F462-C7CF-8877-E4D8-C5AD3D9A69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400380" y="5103179"/>
            <a:ext cx="914400" cy="914400"/>
          </a:xfrm>
          <a:prstGeom prst="rect">
            <a:avLst/>
          </a:prstGeom>
        </p:spPr>
      </p:pic>
      <p:pic>
        <p:nvPicPr>
          <p:cNvPr id="46" name="Graphic 45" descr="Forest scene outline">
            <a:extLst>
              <a:ext uri="{FF2B5EF4-FFF2-40B4-BE49-F238E27FC236}">
                <a16:creationId xmlns:a16="http://schemas.microsoft.com/office/drawing/2014/main" id="{8019C543-AFD2-FBF7-77BF-CE91123BF5D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170984" y="5288639"/>
            <a:ext cx="914400" cy="914400"/>
          </a:xfrm>
          <a:prstGeom prst="rect">
            <a:avLst/>
          </a:prstGeom>
        </p:spPr>
      </p:pic>
      <p:pic>
        <p:nvPicPr>
          <p:cNvPr id="48" name="Graphic 47" descr="No Driving outline">
            <a:extLst>
              <a:ext uri="{FF2B5EF4-FFF2-40B4-BE49-F238E27FC236}">
                <a16:creationId xmlns:a16="http://schemas.microsoft.com/office/drawing/2014/main" id="{AEABCBF8-28B9-2818-BD54-4EBDE7010B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885274" y="5336273"/>
            <a:ext cx="914400" cy="914400"/>
          </a:xfrm>
          <a:prstGeom prst="rect">
            <a:avLst/>
          </a:prstGeom>
        </p:spPr>
      </p:pic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DB8E24D9-DCC8-648F-A1CF-29DDC013749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641" y="6187045"/>
            <a:ext cx="2164367" cy="540000"/>
          </a:xfrm>
          <a:prstGeom prst="rect">
            <a:avLst/>
          </a:prstGeom>
        </p:spPr>
      </p:pic>
      <p:pic>
        <p:nvPicPr>
          <p:cNvPr id="6" name="Picture 2" descr="Department for Tranport logo">
            <a:extLst>
              <a:ext uri="{FF2B5EF4-FFF2-40B4-BE49-F238E27FC236}">
                <a16:creationId xmlns:a16="http://schemas.microsoft.com/office/drawing/2014/main" id="{9A3531A4-481A-84A6-85E3-CBA3FC40E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528" y="194329"/>
            <a:ext cx="936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ctive Travel England - Department for Transport Careers">
            <a:extLst>
              <a:ext uri="{FF2B5EF4-FFF2-40B4-BE49-F238E27FC236}">
                <a16:creationId xmlns:a16="http://schemas.microsoft.com/office/drawing/2014/main" id="{5302DFCE-239F-7332-D8D1-4C55B7D62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873" y="194329"/>
            <a:ext cx="622940" cy="777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879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8" grpId="0"/>
      <p:bldP spid="9" grpId="0"/>
      <p:bldP spid="12" grpId="0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104" name="Straight Connector 4103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5" name="Straight Connector 4104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06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07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08" name="Isosceles Triangle 4107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09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10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11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12" name="Isosceles Triangle 4111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13" name="Isosceles Triangle 4112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4098" name="Picture 2" descr="A person on a bike wearing a safety vest and helmet">
            <a:extLst>
              <a:ext uri="{FF2B5EF4-FFF2-40B4-BE49-F238E27FC236}">
                <a16:creationId xmlns:a16="http://schemas.microsoft.com/office/drawing/2014/main" id="{13C2D369-EA7B-352C-53CF-1E5873FA8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6" r="23746"/>
          <a:stretch/>
        </p:blipFill>
        <p:spPr bwMode="auto"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F31AB5-FEDD-A63A-C27F-B2FE7DE33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563" y="1678665"/>
            <a:ext cx="3887839" cy="23721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latin typeface="Amasis MT Pro" panose="02040504050005020304" pitchFamily="18" charset="0"/>
              </a:rPr>
              <a:t>How does it work?</a:t>
            </a:r>
          </a:p>
        </p:txBody>
      </p:sp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94318383-45B5-D8A1-DD7F-962116FC9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641" y="6187045"/>
            <a:ext cx="2164367" cy="540000"/>
          </a:xfrm>
          <a:prstGeom prst="rect">
            <a:avLst/>
          </a:prstGeom>
        </p:spPr>
      </p:pic>
      <p:pic>
        <p:nvPicPr>
          <p:cNvPr id="4" name="Picture 2" descr="Department for Tranport logo">
            <a:extLst>
              <a:ext uri="{FF2B5EF4-FFF2-40B4-BE49-F238E27FC236}">
                <a16:creationId xmlns:a16="http://schemas.microsoft.com/office/drawing/2014/main" id="{3C69E071-C7DE-E002-6D7E-272090440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528" y="194329"/>
            <a:ext cx="936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ctive Travel England - Department for Transport Careers">
            <a:extLst>
              <a:ext uri="{FF2B5EF4-FFF2-40B4-BE49-F238E27FC236}">
                <a16:creationId xmlns:a16="http://schemas.microsoft.com/office/drawing/2014/main" id="{5B26EDB9-DA99-19BE-815B-8F0A239E4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873" y="194329"/>
            <a:ext cx="622940" cy="777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3738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C3058-860C-F0C7-EBE1-81CB102F9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84362"/>
          </a:xfrm>
        </p:spPr>
        <p:txBody>
          <a:bodyPr/>
          <a:lstStyle/>
          <a:p>
            <a:r>
              <a:rPr lang="en-GB" b="1" dirty="0">
                <a:latin typeface="Amasis MT Pro" panose="02040504050005020304" pitchFamily="18" charset="0"/>
              </a:rPr>
              <a:t>How does it work?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1117A9-038C-6DEB-217F-B97CD5195DDA}"/>
              </a:ext>
            </a:extLst>
          </p:cNvPr>
          <p:cNvSpPr txBox="1"/>
          <p:nvPr/>
        </p:nvSpPr>
        <p:spPr>
          <a:xfrm>
            <a:off x="677334" y="1397675"/>
            <a:ext cx="557394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Amasis MT Pro" panose="02040504050005020304" pitchFamily="18" charset="0"/>
              </a:rPr>
              <a:t>Level 1</a:t>
            </a:r>
          </a:p>
          <a:p>
            <a:r>
              <a:rPr lang="en-GB" dirty="0">
                <a:latin typeface="Amasis MT Pro" panose="02040504050005020304" pitchFamily="18" charset="0"/>
              </a:rPr>
              <a:t>Taught </a:t>
            </a:r>
            <a:r>
              <a:rPr lang="en-GB" b="1" dirty="0">
                <a:solidFill>
                  <a:srgbClr val="FF0000"/>
                </a:solidFill>
                <a:latin typeface="Amasis MT Pro" panose="02040504050005020304" pitchFamily="18" charset="0"/>
              </a:rPr>
              <a:t>in a playground</a:t>
            </a:r>
          </a:p>
          <a:p>
            <a:r>
              <a:rPr lang="en-GB" dirty="0">
                <a:latin typeface="Amasis MT Pro" panose="02040504050005020304" pitchFamily="18" charset="0"/>
              </a:rPr>
              <a:t>Prepare you for a journey</a:t>
            </a:r>
          </a:p>
          <a:p>
            <a:r>
              <a:rPr lang="en-GB" dirty="0">
                <a:latin typeface="Amasis MT Pro" panose="02040504050005020304" pitchFamily="18" charset="0"/>
              </a:rPr>
              <a:t>Help you to check your bicycle is ready for the journey</a:t>
            </a:r>
          </a:p>
          <a:p>
            <a:r>
              <a:rPr lang="en-GB" dirty="0">
                <a:latin typeface="Amasis MT Pro" panose="02040504050005020304" pitchFamily="18" charset="0"/>
              </a:rPr>
              <a:t>Help you to set off, pedal, slow down and stop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8111CE-74CF-F083-11A7-859ECB5E533B}"/>
              </a:ext>
            </a:extLst>
          </p:cNvPr>
          <p:cNvSpPr txBox="1"/>
          <p:nvPr/>
        </p:nvSpPr>
        <p:spPr>
          <a:xfrm>
            <a:off x="677333" y="2943938"/>
            <a:ext cx="557394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4"/>
                </a:solidFill>
                <a:latin typeface="Amasis MT Pro" panose="02040504050005020304" pitchFamily="18" charset="0"/>
              </a:rPr>
              <a:t>Level 2</a:t>
            </a:r>
          </a:p>
          <a:p>
            <a:r>
              <a:rPr lang="en-GB" dirty="0">
                <a:latin typeface="Amasis MT Pro" panose="02040504050005020304" pitchFamily="18" charset="0"/>
              </a:rPr>
              <a:t>Taught </a:t>
            </a:r>
            <a:r>
              <a:rPr lang="en-GB" b="1" dirty="0">
                <a:solidFill>
                  <a:schemeClr val="accent4"/>
                </a:solidFill>
                <a:latin typeface="Amasis MT Pro" panose="02040504050005020304" pitchFamily="18" charset="0"/>
              </a:rPr>
              <a:t>on quiet, local roads</a:t>
            </a:r>
          </a:p>
          <a:p>
            <a:r>
              <a:rPr lang="en-GB" dirty="0">
                <a:latin typeface="Amasis MT Pro" panose="02040504050005020304" pitchFamily="18" charset="0"/>
              </a:rPr>
              <a:t>Help you to cycle safely and responsibly</a:t>
            </a:r>
          </a:p>
          <a:p>
            <a:r>
              <a:rPr lang="en-GB" dirty="0">
                <a:latin typeface="Amasis MT Pro" panose="02040504050005020304" pitchFamily="18" charset="0"/>
              </a:rPr>
              <a:t>Help you identify and respond to hazards</a:t>
            </a:r>
          </a:p>
          <a:p>
            <a:r>
              <a:rPr lang="en-GB" dirty="0">
                <a:latin typeface="Amasis MT Pro" panose="02040504050005020304" pitchFamily="18" charset="0"/>
              </a:rPr>
              <a:t>Help you to start and stop on-road journeys and maintain suitable riding positions</a:t>
            </a:r>
          </a:p>
          <a:p>
            <a:r>
              <a:rPr lang="en-GB" dirty="0">
                <a:latin typeface="Amasis MT Pro" panose="02040504050005020304" pitchFamily="18" charset="0"/>
              </a:rPr>
              <a:t>Show you how to share the road and communicate with other road users</a:t>
            </a:r>
          </a:p>
          <a:p>
            <a:r>
              <a:rPr lang="en-GB" dirty="0">
                <a:latin typeface="Amasis MT Pro" panose="02040504050005020304" pitchFamily="18" charset="0"/>
              </a:rPr>
              <a:t>Help you to understand the rules of the road</a:t>
            </a:r>
          </a:p>
        </p:txBody>
      </p:sp>
      <p:pic>
        <p:nvPicPr>
          <p:cNvPr id="5124" name="Picture 4" descr="Bikeability logo">
            <a:extLst>
              <a:ext uri="{FF2B5EF4-FFF2-40B4-BE49-F238E27FC236}">
                <a16:creationId xmlns:a16="http://schemas.microsoft.com/office/drawing/2014/main" id="{AE80AEEB-B884-9534-99D6-7C59E6DC1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706" y="73187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AB374F-BE56-0FBD-2B73-36BB52210900}"/>
              </a:ext>
            </a:extLst>
          </p:cNvPr>
          <p:cNvSpPr txBox="1"/>
          <p:nvPr/>
        </p:nvSpPr>
        <p:spPr>
          <a:xfrm>
            <a:off x="6607834" y="2943938"/>
            <a:ext cx="29444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4"/>
                </a:solidFill>
                <a:latin typeface="Amasis MT Pro" panose="02040504050005020304" pitchFamily="18" charset="0"/>
              </a:rPr>
              <a:t>C</a:t>
            </a:r>
            <a:r>
              <a:rPr lang="en-GB" sz="2800" b="1" dirty="0">
                <a:latin typeface="Amasis MT Pro" panose="02040504050005020304" pitchFamily="18" charset="0"/>
              </a:rPr>
              <a:t>ommunication</a:t>
            </a:r>
          </a:p>
          <a:p>
            <a:r>
              <a:rPr lang="en-GB" sz="2800" b="1" dirty="0">
                <a:solidFill>
                  <a:schemeClr val="accent4"/>
                </a:solidFill>
                <a:latin typeface="Amasis MT Pro" panose="02040504050005020304" pitchFamily="18" charset="0"/>
              </a:rPr>
              <a:t>O</a:t>
            </a:r>
            <a:r>
              <a:rPr lang="en-GB" sz="2800" b="1" dirty="0">
                <a:latin typeface="Amasis MT Pro" panose="02040504050005020304" pitchFamily="18" charset="0"/>
              </a:rPr>
              <a:t>bservation</a:t>
            </a:r>
          </a:p>
          <a:p>
            <a:r>
              <a:rPr lang="en-GB" sz="2800" b="1" dirty="0">
                <a:solidFill>
                  <a:schemeClr val="accent4"/>
                </a:solidFill>
                <a:latin typeface="Amasis MT Pro" panose="02040504050005020304" pitchFamily="18" charset="0"/>
              </a:rPr>
              <a:t>P</a:t>
            </a:r>
            <a:r>
              <a:rPr lang="en-GB" sz="2800" b="1" dirty="0">
                <a:latin typeface="Amasis MT Pro" panose="02040504050005020304" pitchFamily="18" charset="0"/>
              </a:rPr>
              <a:t>osition</a:t>
            </a:r>
          </a:p>
          <a:p>
            <a:r>
              <a:rPr lang="en-GB" sz="2800" b="1" dirty="0">
                <a:solidFill>
                  <a:schemeClr val="accent4"/>
                </a:solidFill>
                <a:latin typeface="Amasis MT Pro" panose="02040504050005020304" pitchFamily="18" charset="0"/>
              </a:rPr>
              <a:t>P</a:t>
            </a:r>
            <a:r>
              <a:rPr lang="en-GB" sz="2800" b="1" dirty="0">
                <a:latin typeface="Amasis MT Pro" panose="02040504050005020304" pitchFamily="18" charset="0"/>
              </a:rPr>
              <a:t>riority</a:t>
            </a:r>
          </a:p>
        </p:txBody>
      </p:sp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5C42D7AF-34EC-92E7-C5AF-30399EDD9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641" y="6187045"/>
            <a:ext cx="2164367" cy="540000"/>
          </a:xfrm>
          <a:prstGeom prst="rect">
            <a:avLst/>
          </a:prstGeom>
        </p:spPr>
      </p:pic>
      <p:pic>
        <p:nvPicPr>
          <p:cNvPr id="4" name="Picture 2" descr="Department for Tranport logo">
            <a:extLst>
              <a:ext uri="{FF2B5EF4-FFF2-40B4-BE49-F238E27FC236}">
                <a16:creationId xmlns:a16="http://schemas.microsoft.com/office/drawing/2014/main" id="{03C5C597-1C9B-0E2A-85F9-EF6DB6B22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528" y="194329"/>
            <a:ext cx="936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ctive Travel England - Department for Transport Careers">
            <a:extLst>
              <a:ext uri="{FF2B5EF4-FFF2-40B4-BE49-F238E27FC236}">
                <a16:creationId xmlns:a16="http://schemas.microsoft.com/office/drawing/2014/main" id="{B8C751B9-FC51-C0A0-C67B-BD32666B0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873" y="194329"/>
            <a:ext cx="622940" cy="777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306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56" name="Straight Connector 2055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7" name="Straight Connector 2056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58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59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60" name="Isosceles Triangle 2059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61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62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63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64" name="Isosceles Triangle 2063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65" name="Isosceles Triangle 2064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2050" name="Picture 2" descr="A group of young people standing with their bikes, all smiling, holding bikeability certificates">
            <a:extLst>
              <a:ext uri="{FF2B5EF4-FFF2-40B4-BE49-F238E27FC236}">
                <a16:creationId xmlns:a16="http://schemas.microsoft.com/office/drawing/2014/main" id="{F72CE2B4-3D82-3EA9-68AC-D7A9501652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7" t="840" r="21964"/>
          <a:stretch/>
        </p:blipFill>
        <p:spPr bwMode="auto"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421919-8EDC-AAF0-2D66-577E1EDC5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912" y="1408981"/>
            <a:ext cx="4331110" cy="24211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000" b="1" dirty="0">
                <a:latin typeface="Amasis MT Pro" panose="02040504050005020304" pitchFamily="18" charset="0"/>
              </a:rPr>
              <a:t>After you’ve completed the course, you’ll be presented with a </a:t>
            </a:r>
            <a:r>
              <a:rPr lang="en-US" sz="3000" b="1" dirty="0" err="1">
                <a:latin typeface="Amasis MT Pro" panose="02040504050005020304" pitchFamily="18" charset="0"/>
              </a:rPr>
              <a:t>Bikeability</a:t>
            </a:r>
            <a:r>
              <a:rPr lang="en-US" sz="3000" b="1" dirty="0">
                <a:latin typeface="Amasis MT Pro" panose="02040504050005020304" pitchFamily="18" charset="0"/>
              </a:rPr>
              <a:t> Level 2 Certificate and Badge!</a:t>
            </a:r>
          </a:p>
        </p:txBody>
      </p:sp>
      <p:pic>
        <p:nvPicPr>
          <p:cNvPr id="5" name="Graphic 4" descr="A trophy cup">
            <a:extLst>
              <a:ext uri="{FF2B5EF4-FFF2-40B4-BE49-F238E27FC236}">
                <a16:creationId xmlns:a16="http://schemas.microsoft.com/office/drawing/2014/main" id="{A1BDB667-D726-74DB-BD35-A2D0A182A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88654" y="3424766"/>
            <a:ext cx="3176587" cy="3176587"/>
          </a:xfrm>
          <a:prstGeom prst="rect">
            <a:avLst/>
          </a:prstGeom>
        </p:spPr>
      </p:pic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3C36EB60-A785-9191-1370-20E4EEC1A3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641" y="6187045"/>
            <a:ext cx="2164367" cy="540000"/>
          </a:xfrm>
          <a:prstGeom prst="rect">
            <a:avLst/>
          </a:prstGeom>
        </p:spPr>
      </p:pic>
      <p:pic>
        <p:nvPicPr>
          <p:cNvPr id="6" name="Picture 2" descr="Department for Tranport logo">
            <a:extLst>
              <a:ext uri="{FF2B5EF4-FFF2-40B4-BE49-F238E27FC236}">
                <a16:creationId xmlns:a16="http://schemas.microsoft.com/office/drawing/2014/main" id="{6D9BE100-C9BD-2B12-121B-ACD7D43BA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528" y="194329"/>
            <a:ext cx="936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ctive Travel England - Department for Transport Careers">
            <a:extLst>
              <a:ext uri="{FF2B5EF4-FFF2-40B4-BE49-F238E27FC236}">
                <a16:creationId xmlns:a16="http://schemas.microsoft.com/office/drawing/2014/main" id="{9224B1AF-FE78-E821-9F09-0D59F727D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873" y="194329"/>
            <a:ext cx="622940" cy="777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899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What do school children think about Bikeability" descr="A group of people riding bicycles on a street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83D944F5-D7A4-5AD5-455D-DAE5C8916C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310" y="1457435"/>
            <a:ext cx="7003562" cy="3939503"/>
          </a:xfrm>
          <a:prstGeom prst="rect">
            <a:avLst/>
          </a:prstGeom>
        </p:spPr>
      </p:pic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9A5AB174-91B0-E0E0-06C7-64940E9C3B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641" y="6187045"/>
            <a:ext cx="2164367" cy="540000"/>
          </a:xfrm>
          <a:prstGeom prst="rect">
            <a:avLst/>
          </a:prstGeom>
        </p:spPr>
      </p:pic>
      <p:pic>
        <p:nvPicPr>
          <p:cNvPr id="4" name="Picture 2" descr="Department for Tranport logo">
            <a:extLst>
              <a:ext uri="{FF2B5EF4-FFF2-40B4-BE49-F238E27FC236}">
                <a16:creationId xmlns:a16="http://schemas.microsoft.com/office/drawing/2014/main" id="{E1463963-3AE6-E2CE-5001-AEA2F669B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528" y="194329"/>
            <a:ext cx="936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ctive Travel England - Department for Transport Careers">
            <a:extLst>
              <a:ext uri="{FF2B5EF4-FFF2-40B4-BE49-F238E27FC236}">
                <a16:creationId xmlns:a16="http://schemas.microsoft.com/office/drawing/2014/main" id="{133D8724-B577-FF1F-FE77-E8AC5B2E4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873" y="194329"/>
            <a:ext cx="622940" cy="777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286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MKC Word Document" ma:contentTypeID="0x010100073DBBF460B4694388C550D7D3B13999007577A87E38CD0A43A2259DE39292CB85" ma:contentTypeVersion="10" ma:contentTypeDescription="MKC Branded Word Template Document" ma:contentTypeScope="" ma:versionID="a8d3823ba71bcc0a8ced0e857755fca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032f31bce0c27f7c959937df3a44a2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ee73f336-9c49-41ab-9427-d263034a0100" ContentTypeId="0x010100073DBBF460B4694388C550D7D3B13999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B6E7EFB-91B1-4B28-B374-AFE67C88E0F7}"/>
</file>

<file path=customXml/itemProps2.xml><?xml version="1.0" encoding="utf-8"?>
<ds:datastoreItem xmlns:ds="http://schemas.openxmlformats.org/officeDocument/2006/customXml" ds:itemID="{832D4F78-F5B8-43E5-9005-97A99BC5275B}"/>
</file>

<file path=customXml/itemProps3.xml><?xml version="1.0" encoding="utf-8"?>
<ds:datastoreItem xmlns:ds="http://schemas.openxmlformats.org/officeDocument/2006/customXml" ds:itemID="{5ABD99C5-9A0E-475C-BE01-9806722D00CD}"/>
</file>

<file path=customXml/itemProps4.xml><?xml version="1.0" encoding="utf-8"?>
<ds:datastoreItem xmlns:ds="http://schemas.openxmlformats.org/officeDocument/2006/customXml" ds:itemID="{15B5599D-9C13-416F-AE80-665914D0A36F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168</TotalTime>
  <Words>233</Words>
  <Application>Microsoft Office PowerPoint</Application>
  <PresentationFormat>Widescreen</PresentationFormat>
  <Paragraphs>42</Paragraphs>
  <Slides>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Amasis MT Pro</vt:lpstr>
      <vt:lpstr>Arial</vt:lpstr>
      <vt:lpstr>Calibri</vt:lpstr>
      <vt:lpstr>Trebuchet MS</vt:lpstr>
      <vt:lpstr>Wingdings 3</vt:lpstr>
      <vt:lpstr>Facet</vt:lpstr>
      <vt:lpstr>What is Bikeability?</vt:lpstr>
      <vt:lpstr>What is Bikeability?</vt:lpstr>
      <vt:lpstr>What are  the benefits?</vt:lpstr>
      <vt:lpstr>What are the benefits?</vt:lpstr>
      <vt:lpstr>How does it work?</vt:lpstr>
      <vt:lpstr>How does it work?</vt:lpstr>
      <vt:lpstr>After you’ve completed the course, you’ll be presented with a Bikeability Level 2 Certificate and Badge!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Bikeability?</dc:title>
  <dc:creator>Lucien Spooner</dc:creator>
  <cp:lastModifiedBy>Hayley Roche</cp:lastModifiedBy>
  <cp:revision>8</cp:revision>
  <dcterms:created xsi:type="dcterms:W3CDTF">2023-10-07T14:47:42Z</dcterms:created>
  <dcterms:modified xsi:type="dcterms:W3CDTF">2023-10-31T10:56:25Z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0x010100073DBBF460B4694388C550D7D3B13999007577A87E38CD0A43A2259DE39292CB85</vt:lpwstr>
  </property>
</Properties>
</file>